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70" r:id="rId3"/>
    <p:sldId id="271" r:id="rId4"/>
    <p:sldId id="269" r:id="rId5"/>
    <p:sldId id="261" r:id="rId6"/>
    <p:sldId id="263" r:id="rId7"/>
    <p:sldId id="264" r:id="rId8"/>
    <p:sldId id="265" r:id="rId9"/>
    <p:sldId id="266" r:id="rId10"/>
    <p:sldId id="267" r:id="rId11"/>
    <p:sldId id="273" r:id="rId12"/>
    <p:sldId id="268" r:id="rId13"/>
    <p:sldId id="259" r:id="rId14"/>
    <p:sldId id="26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F2387E-AE8C-4665-AAC8-E5FE0D7A3061}" type="datetimeFigureOut">
              <a:rPr lang="tr-TR" smtClean="0"/>
              <a:t>7.3.2020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8A2C6-D396-458D-AF58-53A5D6DEFFE5}" type="slidenum">
              <a:rPr lang="tr-TR" smtClean="0"/>
              <a:t>‹#›</a:t>
            </a:fld>
            <a:endParaRPr lang="tr-TR"/>
          </a:p>
        </p:txBody>
      </p:sp>
    </p:spTree>
    <p:extLst>
      <p:ext uri="{BB962C8B-B14F-4D97-AF65-F5344CB8AC3E}">
        <p14:creationId xmlns:p14="http://schemas.microsoft.com/office/powerpoint/2010/main" val="1581204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8278A2C6-D396-458D-AF58-53A5D6DEFFE5}" type="slidenum">
              <a:rPr lang="tr-TR" smtClean="0"/>
              <a:t>14</a:t>
            </a:fld>
            <a:endParaRPr lang="tr-TR"/>
          </a:p>
        </p:txBody>
      </p:sp>
    </p:spTree>
    <p:extLst>
      <p:ext uri="{BB962C8B-B14F-4D97-AF65-F5344CB8AC3E}">
        <p14:creationId xmlns:p14="http://schemas.microsoft.com/office/powerpoint/2010/main" val="3660068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4068147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113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FD283E-7424-4225-B27A-4EE6F3F0267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01617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1252464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FD283E-7424-4225-B27A-4EE6F3F0267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9859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319590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1261344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4239643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3163324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4446CB5-B71B-458F-BC8E-0022B5918110}" type="datetimeFigureOut">
              <a:rPr lang="tr-TR" smtClean="0"/>
              <a:t>7.3.2020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223322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254054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4446CB5-B71B-458F-BC8E-0022B5918110}" type="datetimeFigureOut">
              <a:rPr lang="tr-TR" smtClean="0"/>
              <a:t>7.3.2020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265781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4446CB5-B71B-458F-BC8E-0022B5918110}" type="datetimeFigureOut">
              <a:rPr lang="tr-TR" smtClean="0"/>
              <a:t>7.3.2020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2261536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446CB5-B71B-458F-BC8E-0022B5918110}" type="datetimeFigureOut">
              <a:rPr lang="tr-TR" smtClean="0"/>
              <a:t>7.3.2020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311492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2298160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446CB5-B71B-458F-BC8E-0022B5918110}" type="datetimeFigureOut">
              <a:rPr lang="tr-TR" smtClean="0"/>
              <a:t>7.3.2020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4FD283E-7424-4225-B27A-4EE6F3F0267D}" type="slidenum">
              <a:rPr lang="tr-TR" smtClean="0"/>
              <a:t>‹#›</a:t>
            </a:fld>
            <a:endParaRPr lang="tr-TR"/>
          </a:p>
        </p:txBody>
      </p:sp>
    </p:spTree>
    <p:extLst>
      <p:ext uri="{BB962C8B-B14F-4D97-AF65-F5344CB8AC3E}">
        <p14:creationId xmlns:p14="http://schemas.microsoft.com/office/powerpoint/2010/main" val="3002404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4446CB5-B71B-458F-BC8E-0022B5918110}" type="datetimeFigureOut">
              <a:rPr lang="tr-TR" smtClean="0"/>
              <a:t>7.3.2020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4FD283E-7424-4225-B27A-4EE6F3F0267D}" type="slidenum">
              <a:rPr lang="tr-TR" smtClean="0"/>
              <a:t>‹#›</a:t>
            </a:fld>
            <a:endParaRPr lang="tr-TR"/>
          </a:p>
        </p:txBody>
      </p:sp>
    </p:spTree>
    <p:extLst>
      <p:ext uri="{BB962C8B-B14F-4D97-AF65-F5344CB8AC3E}">
        <p14:creationId xmlns:p14="http://schemas.microsoft.com/office/powerpoint/2010/main" val="272401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58038"/>
          </a:xfrm>
        </p:spPr>
        <p:txBody>
          <a:bodyPr>
            <a:normAutofit/>
          </a:bodyPr>
          <a:lstStyle/>
          <a:p>
            <a:r>
              <a:rPr lang="tr-TR" b="1" dirty="0" smtClean="0">
                <a:solidFill>
                  <a:srgbClr val="FF0000"/>
                </a:solidFill>
              </a:rPr>
              <a:t>GEKAP(Poşet) BEYANNAMESİ</a:t>
            </a:r>
            <a:endParaRPr lang="tr-TR" b="1" dirty="0">
              <a:solidFill>
                <a:srgbClr val="FF0000"/>
              </a:solidFill>
            </a:endParaRPr>
          </a:p>
        </p:txBody>
      </p:sp>
      <p:sp>
        <p:nvSpPr>
          <p:cNvPr id="3" name="İçerik Yer Tutucusu 2"/>
          <p:cNvSpPr>
            <a:spLocks noGrp="1"/>
          </p:cNvSpPr>
          <p:nvPr>
            <p:ph idx="1"/>
          </p:nvPr>
        </p:nvSpPr>
        <p:spPr>
          <a:xfrm>
            <a:off x="2589212" y="1282147"/>
            <a:ext cx="8915400" cy="5287617"/>
          </a:xfrm>
        </p:spPr>
        <p:txBody>
          <a:bodyPr>
            <a:normAutofit/>
          </a:bodyPr>
          <a:lstStyle/>
          <a:p>
            <a:r>
              <a:rPr lang="tr-TR" dirty="0"/>
              <a:t>otomobil lastiği, pet şişeler, plastik yoğurt kapları, akü, kağıt karton gibi ambalaj malzemelerini kullanarak üretim yada ithalat yapanlar GEKAP beyannamesi vermek </a:t>
            </a:r>
            <a:r>
              <a:rPr lang="tr-TR" dirty="0" smtClean="0"/>
              <a:t>zorundalar</a:t>
            </a:r>
            <a:r>
              <a:rPr lang="tr-TR" dirty="0" smtClean="0">
                <a:solidFill>
                  <a:srgbClr val="FF0000"/>
                </a:solidFill>
              </a:rPr>
              <a:t>. </a:t>
            </a:r>
          </a:p>
          <a:p>
            <a:pPr marL="0" indent="0">
              <a:buNone/>
            </a:pPr>
            <a:r>
              <a:rPr lang="tr-TR" dirty="0">
                <a:solidFill>
                  <a:srgbClr val="FF0000"/>
                </a:solidFill>
              </a:rPr>
              <a:t> </a:t>
            </a:r>
            <a:r>
              <a:rPr lang="tr-TR" dirty="0" smtClean="0">
                <a:solidFill>
                  <a:srgbClr val="FF0000"/>
                </a:solidFill>
              </a:rPr>
              <a:t>  Kapsama Giren Ambalaj yada Tüketim maddeleri</a:t>
            </a:r>
          </a:p>
          <a:p>
            <a:endParaRPr lang="tr-TR" dirty="0" smtClean="0"/>
          </a:p>
        </p:txBody>
      </p:sp>
      <p:graphicFrame>
        <p:nvGraphicFramePr>
          <p:cNvPr id="4" name="Tablo 3"/>
          <p:cNvGraphicFramePr>
            <a:graphicFrameLocks noGrp="1"/>
          </p:cNvGraphicFramePr>
          <p:nvPr>
            <p:extLst>
              <p:ext uri="{D42A27DB-BD31-4B8C-83A1-F6EECF244321}">
                <p14:modId xmlns:p14="http://schemas.microsoft.com/office/powerpoint/2010/main" val="1434893954"/>
              </p:ext>
            </p:extLst>
          </p:nvPr>
        </p:nvGraphicFramePr>
        <p:xfrm>
          <a:off x="3128212" y="2560319"/>
          <a:ext cx="6965384" cy="4060558"/>
        </p:xfrm>
        <a:graphic>
          <a:graphicData uri="http://schemas.openxmlformats.org/drawingml/2006/table">
            <a:tbl>
              <a:tblPr/>
              <a:tblGrid>
                <a:gridCol w="5293249"/>
                <a:gridCol w="1672135"/>
              </a:tblGrid>
              <a:tr h="219398">
                <a:tc>
                  <a:txBody>
                    <a:bodyPr/>
                    <a:lstStyle/>
                    <a:p>
                      <a:r>
                        <a:rPr lang="tr-TR" sz="800" b="1" dirty="0">
                          <a:solidFill>
                            <a:srgbClr val="FF0000"/>
                          </a:solidFill>
                          <a:effectLst/>
                          <a:latin typeface="Calibri" panose="020F0502020204030204" pitchFamily="34" charset="0"/>
                        </a:rPr>
                        <a:t>Ürün Cinsi</a:t>
                      </a:r>
                      <a:endParaRPr lang="tr-TR" sz="800" b="0" dirty="0">
                        <a:solidFill>
                          <a:srgbClr val="FF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FF0000"/>
                          </a:solidFill>
                          <a:effectLst/>
                          <a:latin typeface="Calibri" panose="020F0502020204030204" pitchFamily="34" charset="0"/>
                        </a:rPr>
                        <a:t>Tutar</a:t>
                      </a:r>
                      <a:endParaRPr lang="tr-TR" sz="800" b="0" dirty="0">
                        <a:solidFill>
                          <a:srgbClr val="FF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sv-SE" sz="800" b="1" dirty="0">
                          <a:solidFill>
                            <a:srgbClr val="222222"/>
                          </a:solidFill>
                          <a:effectLst/>
                          <a:latin typeface="Calibri" panose="020F0502020204030204" pitchFamily="34" charset="0"/>
                        </a:rPr>
                        <a:t>Plastik poşet (Plastik alışveriş torbaları)</a:t>
                      </a:r>
                      <a:endParaRPr lang="sv-SE"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a:solidFill>
                            <a:srgbClr val="222222"/>
                          </a:solidFill>
                          <a:effectLst/>
                          <a:latin typeface="Calibri" panose="020F0502020204030204" pitchFamily="34" charset="0"/>
                        </a:rPr>
                        <a:t>15 kr./adet</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Lastik (Binek araç)</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2 TL/adet</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9673">
                <a:tc>
                  <a:txBody>
                    <a:bodyPr/>
                    <a:lstStyle/>
                    <a:p>
                      <a:r>
                        <a:rPr lang="tr-TR" sz="800" b="1" dirty="0">
                          <a:solidFill>
                            <a:srgbClr val="222222"/>
                          </a:solidFill>
                          <a:effectLst/>
                          <a:latin typeface="Calibri" panose="020F0502020204030204" pitchFamily="34" charset="0"/>
                        </a:rPr>
                        <a:t>Lastik (Otobüs, kamyon, kamyonet, yükleyici ve kazıcı lastikleri ve diğerleri )</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4 TL/adet</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Lastik (İş makinası lastikleri)</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10 TL/adet</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Dolgu lastikler</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5 TL/adet</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Akümülatör (Kurşun asitli olanlar)</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20 </a:t>
                      </a:r>
                      <a:r>
                        <a:rPr lang="tr-TR" sz="800" b="1" dirty="0" err="1">
                          <a:solidFill>
                            <a:srgbClr val="222222"/>
                          </a:solidFill>
                          <a:effectLst/>
                          <a:latin typeface="Calibri" panose="020F0502020204030204" pitchFamily="34" charset="0"/>
                        </a:rPr>
                        <a:t>kr</a:t>
                      </a:r>
                      <a:r>
                        <a:rPr lang="tr-TR" sz="800" b="1" dirty="0">
                          <a:solidFill>
                            <a:srgbClr val="222222"/>
                          </a:solidFill>
                          <a:effectLst/>
                          <a:latin typeface="Calibri" panose="020F0502020204030204" pitchFamily="34" charset="0"/>
                        </a:rPr>
                        <a:t>./kg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Akümülatör (Nikel </a:t>
                      </a:r>
                      <a:r>
                        <a:rPr lang="tr-TR" sz="800" b="1" dirty="0" err="1">
                          <a:solidFill>
                            <a:srgbClr val="222222"/>
                          </a:solidFill>
                          <a:effectLst/>
                          <a:latin typeface="Calibri" panose="020F0502020204030204" pitchFamily="34" charset="0"/>
                        </a:rPr>
                        <a:t>kadmiyumlu</a:t>
                      </a:r>
                      <a:r>
                        <a:rPr lang="tr-TR" sz="800" b="1" dirty="0">
                          <a:solidFill>
                            <a:srgbClr val="222222"/>
                          </a:solidFill>
                          <a:effectLst/>
                          <a:latin typeface="Calibri" panose="020F0502020204030204" pitchFamily="34" charset="0"/>
                        </a:rPr>
                        <a:t> olanlar)</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50 </a:t>
                      </a:r>
                      <a:r>
                        <a:rPr lang="tr-TR" sz="800" b="1" dirty="0" err="1">
                          <a:solidFill>
                            <a:srgbClr val="222222"/>
                          </a:solidFill>
                          <a:effectLst/>
                          <a:latin typeface="Calibri" panose="020F0502020204030204" pitchFamily="34" charset="0"/>
                        </a:rPr>
                        <a:t>kr</a:t>
                      </a:r>
                      <a:r>
                        <a:rPr lang="tr-TR" sz="800" b="1" dirty="0">
                          <a:solidFill>
                            <a:srgbClr val="222222"/>
                          </a:solidFill>
                          <a:effectLst/>
                          <a:latin typeface="Calibri" panose="020F0502020204030204" pitchFamily="34" charset="0"/>
                        </a:rPr>
                        <a:t>./ 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Akümülatör (Diğerleri)</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5 </a:t>
                      </a:r>
                      <a:r>
                        <a:rPr lang="tr-TR" sz="800" b="1" dirty="0" err="1">
                          <a:solidFill>
                            <a:srgbClr val="222222"/>
                          </a:solidFill>
                          <a:effectLst/>
                          <a:latin typeface="Calibri" panose="020F0502020204030204" pitchFamily="34" charset="0"/>
                        </a:rPr>
                        <a:t>kr</a:t>
                      </a:r>
                      <a:r>
                        <a:rPr lang="tr-TR" sz="800" b="1" dirty="0">
                          <a:solidFill>
                            <a:srgbClr val="222222"/>
                          </a:solidFill>
                          <a:effectLst/>
                          <a:latin typeface="Calibri" panose="020F0502020204030204" pitchFamily="34" charset="0"/>
                        </a:rPr>
                        <a:t>./kg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Çinko karbon piller</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2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dirty="0">
                          <a:solidFill>
                            <a:srgbClr val="222222"/>
                          </a:solidFill>
                          <a:effectLst/>
                          <a:latin typeface="Calibri" panose="020F0502020204030204" pitchFamily="34" charset="0"/>
                        </a:rPr>
                        <a:t>Alkali silindirik piller</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2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Alkali düğme piller</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3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fi-FI" sz="800" b="1">
                          <a:solidFill>
                            <a:srgbClr val="222222"/>
                          </a:solidFill>
                          <a:effectLst/>
                          <a:latin typeface="Calibri" panose="020F0502020204030204" pitchFamily="34" charset="0"/>
                        </a:rPr>
                        <a:t>Düğme piller çinko-hava ve gümüş oksitli</a:t>
                      </a:r>
                      <a:endParaRPr lang="fi-FI"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10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Lityum düğme piller</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10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Lityum silindirik şarjlı ve primer pil çeşitleri (Araç bataryaları hariç)</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5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Otomotiv pilleri (Kurşun içerenler hariç)</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15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Lityum içeren araç bataryaları</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15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398">
                <a:tc>
                  <a:txBody>
                    <a:bodyPr/>
                    <a:lstStyle/>
                    <a:p>
                      <a:r>
                        <a:rPr lang="tr-TR" sz="800" b="1">
                          <a:solidFill>
                            <a:srgbClr val="222222"/>
                          </a:solidFill>
                          <a:effectLst/>
                          <a:latin typeface="Calibri" panose="020F0502020204030204" pitchFamily="34" charset="0"/>
                        </a:rPr>
                        <a:t>Diğer şarjlı piller</a:t>
                      </a:r>
                      <a:endParaRPr lang="tr-TR" sz="800" b="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800" b="1" dirty="0">
                          <a:solidFill>
                            <a:srgbClr val="222222"/>
                          </a:solidFill>
                          <a:effectLst/>
                          <a:latin typeface="Calibri" panose="020F0502020204030204" pitchFamily="34" charset="0"/>
                        </a:rPr>
                        <a:t>5 TL/kg</a:t>
                      </a:r>
                      <a:endParaRPr lang="tr-TR" sz="800" b="0" dirty="0">
                        <a:solidFill>
                          <a:srgbClr val="000000"/>
                        </a:solidFill>
                        <a:effectLst/>
                        <a:latin typeface="Arial" panose="020B0604020202020204" pitchFamily="34" charset="0"/>
                      </a:endParaRPr>
                    </a:p>
                  </a:txBody>
                  <a:tcPr marL="84127" marR="84127" marT="42063" marB="5842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9415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BİTKİSEL YAĞLARDA GEKAP</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2589212" y="1193533"/>
            <a:ext cx="8915400" cy="4717689"/>
          </a:xfrm>
        </p:spPr>
        <p:txBody>
          <a:bodyPr/>
          <a:lstStyle/>
          <a:p>
            <a:r>
              <a:rPr lang="tr-TR" dirty="0" smtClean="0"/>
              <a:t>Bitkisel yağların üretip piyasaya sürenler GEKAP kapsamındadır.</a:t>
            </a:r>
          </a:p>
          <a:p>
            <a:r>
              <a:rPr lang="tr-TR" dirty="0" smtClean="0"/>
              <a:t>Bitkisel yağlar; Zeytinyağı, pamukyağı, hardal, mısır, Ayçiçek yağı, fındık yağı, </a:t>
            </a:r>
            <a:r>
              <a:rPr lang="tr-TR" dirty="0" err="1" smtClean="0"/>
              <a:t>kanola</a:t>
            </a:r>
            <a:r>
              <a:rPr lang="tr-TR" dirty="0" smtClean="0"/>
              <a:t> yağı ve diğerleri</a:t>
            </a:r>
          </a:p>
          <a:p>
            <a:r>
              <a:rPr lang="tr-TR" dirty="0" smtClean="0"/>
              <a:t>Bitkisel yağ başka bir üretim için hammadde ise beyan yapılır. GEKAP doğmaz.</a:t>
            </a:r>
          </a:p>
          <a:p>
            <a:r>
              <a:rPr lang="tr-TR" dirty="0" smtClean="0"/>
              <a:t>Bitkisel yağlardan alınacak GEKAP ağırlığa göre olup, net ağırlık esas alınacaktır.</a:t>
            </a:r>
            <a:endParaRPr lang="tr-TR" dirty="0"/>
          </a:p>
        </p:txBody>
      </p:sp>
    </p:spTree>
    <p:extLst>
      <p:ext uri="{BB962C8B-B14F-4D97-AF65-F5344CB8AC3E}">
        <p14:creationId xmlns:p14="http://schemas.microsoft.com/office/powerpoint/2010/main" val="857241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1.Cil ambalaj 2. </a:t>
            </a:r>
            <a:r>
              <a:rPr lang="tr-TR" dirty="0" err="1" smtClean="0">
                <a:solidFill>
                  <a:srgbClr val="FF0000"/>
                </a:solidFill>
              </a:rPr>
              <a:t>cil</a:t>
            </a:r>
            <a:r>
              <a:rPr lang="tr-TR" dirty="0" smtClean="0">
                <a:solidFill>
                  <a:srgbClr val="FF0000"/>
                </a:solidFill>
              </a:rPr>
              <a:t> ambalaj</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Kendisi GEKAP kapsamında olan ürünlerin 1. </a:t>
            </a:r>
            <a:r>
              <a:rPr lang="tr-TR" dirty="0" err="1" smtClean="0"/>
              <a:t>cil</a:t>
            </a:r>
            <a:r>
              <a:rPr lang="tr-TR" dirty="0" smtClean="0"/>
              <a:t> ambalajları sadece beyan edilecek, 2.cil ambalajları ise hem beyan hem ödeme yapılacak</a:t>
            </a:r>
          </a:p>
          <a:p>
            <a:pPr marL="0" indent="0">
              <a:buNone/>
            </a:pPr>
            <a:r>
              <a:rPr lang="tr-TR" dirty="0" err="1" smtClean="0">
                <a:solidFill>
                  <a:srgbClr val="FF0000"/>
                </a:solidFill>
              </a:rPr>
              <a:t>Örnek:</a:t>
            </a:r>
            <a:r>
              <a:rPr lang="tr-TR" dirty="0" err="1" smtClean="0"/>
              <a:t>Ayçiçek</a:t>
            </a:r>
            <a:r>
              <a:rPr lang="tr-TR" dirty="0" smtClean="0"/>
              <a:t> yağının tenekesi beyan edilecek. Ancak tenekelerin taşındığı palet için ödeme yapılacak</a:t>
            </a:r>
          </a:p>
          <a:p>
            <a:pPr marL="0" indent="0">
              <a:buNone/>
            </a:pPr>
            <a:endParaRPr lang="tr-TR" dirty="0"/>
          </a:p>
        </p:txBody>
      </p:sp>
    </p:spTree>
    <p:extLst>
      <p:ext uri="{BB962C8B-B14F-4D97-AF65-F5344CB8AC3E}">
        <p14:creationId xmlns:p14="http://schemas.microsoft.com/office/powerpoint/2010/main" val="4081536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4797" y="624110"/>
            <a:ext cx="9829816" cy="1280890"/>
          </a:xfrm>
        </p:spPr>
        <p:txBody>
          <a:bodyPr/>
          <a:lstStyle/>
          <a:p>
            <a:r>
              <a:rPr lang="tr-TR" b="1" dirty="0" smtClean="0">
                <a:solidFill>
                  <a:srgbClr val="FF0000"/>
                </a:solidFill>
              </a:rPr>
              <a:t>Elektrikli ve Elektronik eşyalar için GEKAP</a:t>
            </a:r>
            <a:endParaRPr lang="tr-TR" b="1" dirty="0">
              <a:solidFill>
                <a:srgbClr val="FF0000"/>
              </a:solidFill>
            </a:endParaRPr>
          </a:p>
        </p:txBody>
      </p:sp>
      <p:sp>
        <p:nvSpPr>
          <p:cNvPr id="3" name="İçerik Yer Tutucusu 2"/>
          <p:cNvSpPr>
            <a:spLocks noGrp="1"/>
          </p:cNvSpPr>
          <p:nvPr>
            <p:ph idx="1"/>
          </p:nvPr>
        </p:nvSpPr>
        <p:spPr>
          <a:xfrm>
            <a:off x="1299411" y="1328286"/>
            <a:ext cx="10205201" cy="4582936"/>
          </a:xfrm>
        </p:spPr>
        <p:txBody>
          <a:bodyPr/>
          <a:lstStyle/>
          <a:p>
            <a:r>
              <a:rPr lang="tr-TR" dirty="0" smtClean="0"/>
              <a:t>Büyük ölçekli sabit endüstriyel cihazlar kapsam dışındadır.</a:t>
            </a:r>
          </a:p>
          <a:p>
            <a:endParaRPr lang="tr-TR" dirty="0"/>
          </a:p>
        </p:txBody>
      </p:sp>
    </p:spTree>
    <p:extLst>
      <p:ext uri="{BB962C8B-B14F-4D97-AF65-F5344CB8AC3E}">
        <p14:creationId xmlns:p14="http://schemas.microsoft.com/office/powerpoint/2010/main" val="145604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9897" y="178904"/>
            <a:ext cx="10267120" cy="1272209"/>
          </a:xfrm>
        </p:spPr>
        <p:txBody>
          <a:bodyPr>
            <a:normAutofit/>
          </a:bodyPr>
          <a:lstStyle/>
          <a:p>
            <a:r>
              <a:rPr lang="tr-TR" b="1" dirty="0" smtClean="0">
                <a:solidFill>
                  <a:srgbClr val="FF0000"/>
                </a:solidFill>
              </a:rPr>
              <a:t>AŞAĞIDAKİLER </a:t>
            </a:r>
            <a:r>
              <a:rPr lang="tr-TR" b="1" dirty="0">
                <a:solidFill>
                  <a:srgbClr val="FF0000"/>
                </a:solidFill>
              </a:rPr>
              <a:t>BEYANNAME VERECEKLER ANCAK ÖDEME YAPMAYACAKLAR</a:t>
            </a:r>
          </a:p>
        </p:txBody>
      </p:sp>
      <p:sp>
        <p:nvSpPr>
          <p:cNvPr id="3" name="İçerik Yer Tutucusu 2"/>
          <p:cNvSpPr>
            <a:spLocks noGrp="1"/>
          </p:cNvSpPr>
          <p:nvPr>
            <p:ph idx="1"/>
          </p:nvPr>
        </p:nvSpPr>
        <p:spPr>
          <a:xfrm>
            <a:off x="1580322" y="1361660"/>
            <a:ext cx="9924290" cy="5387009"/>
          </a:xfrm>
        </p:spPr>
        <p:txBody>
          <a:bodyPr/>
          <a:lstStyle/>
          <a:p>
            <a:r>
              <a:rPr lang="tr-TR" dirty="0" smtClean="0"/>
              <a:t>Araçlar </a:t>
            </a:r>
            <a:r>
              <a:rPr lang="tr-TR" dirty="0"/>
              <a:t>(Motorlu taşıtlar ile lastik tekerlekli iş makineleri) ile elektrikli ve elektronik eşyaların üretiminde kullanılan ve ek-1 sayılı listede yer alan ürünler için </a:t>
            </a:r>
            <a:endParaRPr lang="tr-TR" dirty="0" smtClean="0"/>
          </a:p>
          <a:p>
            <a:r>
              <a:rPr lang="tr-TR" dirty="0" smtClean="0"/>
              <a:t>Yine </a:t>
            </a:r>
            <a:r>
              <a:rPr lang="tr-TR" dirty="0"/>
              <a:t>Araçlar ile elektrikli ve elektronik eşyaların orijinal parçası olarak piyasaya arz edilen ve Araçlar ile elektrikli ve elektronik eşyaların üretiminde kullanılan ürünler için </a:t>
            </a:r>
            <a:endParaRPr lang="tr-TR" dirty="0" smtClean="0"/>
          </a:p>
          <a:p>
            <a:r>
              <a:rPr lang="tr-TR" dirty="0" smtClean="0"/>
              <a:t>Orijinal </a:t>
            </a:r>
            <a:r>
              <a:rPr lang="tr-TR" dirty="0"/>
              <a:t>eşya/parça tanımına uymasına rağmen münferit olarak piyasaya arz edilen ürünler </a:t>
            </a:r>
            <a:r>
              <a:rPr lang="tr-TR" dirty="0" smtClean="0"/>
              <a:t>için</a:t>
            </a:r>
          </a:p>
          <a:p>
            <a:pPr marL="0" indent="0">
              <a:buNone/>
            </a:pPr>
            <a:r>
              <a:rPr lang="tr-TR" b="1" dirty="0" smtClean="0">
                <a:solidFill>
                  <a:srgbClr val="FF0000"/>
                </a:solidFill>
              </a:rPr>
              <a:t>ÖZELLİKLİ </a:t>
            </a:r>
            <a:r>
              <a:rPr lang="tr-TR" b="1" dirty="0">
                <a:solidFill>
                  <a:srgbClr val="FF0000"/>
                </a:solidFill>
              </a:rPr>
              <a:t>DURUMLAR</a:t>
            </a:r>
            <a:endParaRPr lang="tr-TR" b="1" dirty="0" smtClean="0">
              <a:solidFill>
                <a:srgbClr val="FF0000"/>
              </a:solidFill>
            </a:endParaRPr>
          </a:p>
          <a:p>
            <a:r>
              <a:rPr lang="tr-TR" dirty="0" smtClean="0"/>
              <a:t>Birden </a:t>
            </a:r>
            <a:r>
              <a:rPr lang="tr-TR" dirty="0"/>
              <a:t>çok ambalajı olan ürünler için 1. Ambalaj için beyan yapılır katılım payı ödenmez. 2. Ve diğer ambalajları için beyan yapılır katılım payı ödenir</a:t>
            </a:r>
            <a:r>
              <a:rPr lang="tr-TR" dirty="0" smtClean="0"/>
              <a:t>.</a:t>
            </a:r>
          </a:p>
          <a:p>
            <a:r>
              <a:rPr lang="tr-TR" dirty="0" smtClean="0"/>
              <a:t>Bitkisel </a:t>
            </a:r>
            <a:r>
              <a:rPr lang="tr-TR" dirty="0"/>
              <a:t>yağ ve madeni yağların Kanunun ek-1 sayılı listesinde yer alan ürünlerin üretiminde hammadde olarak kullanılması durumunda hammadde olarak tedarik edilen bu ürünlerin ithalatçıları/üreticileri tarafından beyan yapılır, ancak hammadde olarak kullanılan bu ürünlerden geri kazanım katılım payı tahsil edilmez</a:t>
            </a:r>
            <a:r>
              <a:rPr lang="tr-TR" dirty="0" smtClean="0"/>
              <a:t>.</a:t>
            </a:r>
          </a:p>
          <a:p>
            <a:r>
              <a:rPr lang="tr-TR" dirty="0" smtClean="0"/>
              <a:t>Bu </a:t>
            </a:r>
            <a:r>
              <a:rPr lang="tr-TR" dirty="0"/>
              <a:t>Yönetmelik kapsamında yer almayan bir ürünün yönetmelik kapsamında yer alan bir ürün ile birlikte ithal edilmesi veya piyasaya sürülmesi durumunda kapsamda yer alan ürün için beyan mecburiyeti vardır. </a:t>
            </a:r>
          </a:p>
        </p:txBody>
      </p:sp>
    </p:spTree>
    <p:extLst>
      <p:ext uri="{BB962C8B-B14F-4D97-AF65-F5344CB8AC3E}">
        <p14:creationId xmlns:p14="http://schemas.microsoft.com/office/powerpoint/2010/main" val="1718336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77279" y="99392"/>
            <a:ext cx="9427334" cy="655982"/>
          </a:xfrm>
        </p:spPr>
        <p:txBody>
          <a:bodyPr>
            <a:normAutofit fontScale="90000"/>
          </a:bodyPr>
          <a:lstStyle/>
          <a:p>
            <a:r>
              <a:rPr lang="tr-TR" b="1" dirty="0" smtClean="0">
                <a:solidFill>
                  <a:srgbClr val="FF0000"/>
                </a:solidFill>
              </a:rPr>
              <a:t>ÖZELLİKLİ </a:t>
            </a:r>
            <a:r>
              <a:rPr lang="tr-TR" b="1" dirty="0">
                <a:solidFill>
                  <a:srgbClr val="FF0000"/>
                </a:solidFill>
              </a:rPr>
              <a:t>DURUMLAR</a:t>
            </a:r>
            <a:r>
              <a:rPr lang="tr-TR" dirty="0"/>
              <a:t/>
            </a:r>
            <a:br>
              <a:rPr lang="tr-TR" dirty="0"/>
            </a:br>
            <a:endParaRPr lang="tr-TR" dirty="0"/>
          </a:p>
        </p:txBody>
      </p:sp>
      <p:sp>
        <p:nvSpPr>
          <p:cNvPr id="3" name="İçerik Yer Tutucusu 2"/>
          <p:cNvSpPr>
            <a:spLocks noGrp="1"/>
          </p:cNvSpPr>
          <p:nvPr>
            <p:ph idx="1"/>
          </p:nvPr>
        </p:nvSpPr>
        <p:spPr>
          <a:xfrm>
            <a:off x="1610139" y="874643"/>
            <a:ext cx="9894473" cy="5754757"/>
          </a:xfrm>
        </p:spPr>
        <p:txBody>
          <a:bodyPr>
            <a:normAutofit fontScale="92500" lnSpcReduction="10000"/>
          </a:bodyPr>
          <a:lstStyle/>
          <a:p>
            <a:r>
              <a:rPr lang="tr-TR" dirty="0" smtClean="0"/>
              <a:t>1 </a:t>
            </a:r>
            <a:r>
              <a:rPr lang="tr-TR" dirty="0"/>
              <a:t>sayılı listede yer alan ürünlerden Atık Yönetimi Yönetmeliği ile bildirim yükümlülüğü olanlar bu yükümlülüklerini bildirmeye devam edeceklerdir.</a:t>
            </a:r>
          </a:p>
          <a:p>
            <a:r>
              <a:rPr lang="tr-TR" dirty="0" smtClean="0"/>
              <a:t>Listede </a:t>
            </a:r>
            <a:r>
              <a:rPr lang="tr-TR" dirty="0"/>
              <a:t>yer alan bitkisel yağlar ve madeni yağların yine listede yer alan ürünlerin üretiminde hammadde olarak kullanılması durumunda ithalatçıları/üreticileri tarafından beyan yapılır, ancak GEKAP ödenmez.</a:t>
            </a:r>
          </a:p>
          <a:p>
            <a:r>
              <a:rPr lang="tr-TR" dirty="0" smtClean="0"/>
              <a:t>Ürünlerin </a:t>
            </a:r>
            <a:r>
              <a:rPr lang="tr-TR" dirty="0"/>
              <a:t>tedarik amaçlı üretilmesi halinde üreticiler için GEKAP yükümlülüğü oluşmaz. Tedarikçilerden temin edilen ürünlere kendi adını, ticarî markasını veya ayırt edici işaretini koymak ve kendini üretici/piyasaya süren olarak tanıtmak sureti ile piyasaya arz eden gerçek veya tüzel kişilerden GEKAP alınır</a:t>
            </a:r>
            <a:r>
              <a:rPr lang="tr-TR" dirty="0" smtClean="0"/>
              <a:t>.</a:t>
            </a:r>
          </a:p>
          <a:p>
            <a:pPr marL="0" indent="0">
              <a:buNone/>
            </a:pPr>
            <a:r>
              <a:rPr lang="tr-TR" b="1" dirty="0" smtClean="0">
                <a:solidFill>
                  <a:srgbClr val="FF0000"/>
                </a:solidFill>
              </a:rPr>
              <a:t>BİLDİRİM </a:t>
            </a:r>
            <a:r>
              <a:rPr lang="tr-TR" b="1" dirty="0">
                <a:solidFill>
                  <a:srgbClr val="FF0000"/>
                </a:solidFill>
              </a:rPr>
              <a:t>VE BEYANLARIN DOĞRULUĞUNU TEYİT VE </a:t>
            </a:r>
            <a:r>
              <a:rPr lang="tr-TR" b="1" dirty="0" smtClean="0">
                <a:solidFill>
                  <a:srgbClr val="FF0000"/>
                </a:solidFill>
              </a:rPr>
              <a:t>TESPİT</a:t>
            </a:r>
          </a:p>
          <a:p>
            <a:r>
              <a:rPr lang="tr-TR" dirty="0">
                <a:solidFill>
                  <a:schemeClr val="tx1"/>
                </a:solidFill>
              </a:rPr>
              <a:t>Ödenecek GEKAP tutarı 50.000,00TL ve üzerinde olanlar veya çevre yönetim birimi kurma zorunluluğu olan mükellefler bu beyanlarını Çevre uzmanına onaylatmaları gerekmektedir. Buradaki 50.000TL tutarı aylık mı yıllık mı olduğu belirtilmemiş olup, beyanlar aylık verildiğine göre bu tutarı aylık olarak dikkate alınması gerektiğini düşünüyoruz.</a:t>
            </a:r>
          </a:p>
          <a:p>
            <a:r>
              <a:rPr lang="tr-TR" dirty="0">
                <a:solidFill>
                  <a:schemeClr val="tx1"/>
                </a:solidFill>
              </a:rPr>
              <a:t>Bu kayıtlar 5 yıl süreyle saklanmalıdır.</a:t>
            </a:r>
          </a:p>
          <a:p>
            <a:r>
              <a:rPr lang="tr-TR" dirty="0">
                <a:solidFill>
                  <a:schemeClr val="tx1"/>
                </a:solidFill>
              </a:rPr>
              <a:t>Bakanlık gerekli gördüğü hallerde yapılan beyanın doğruluğu konusunda YMM veya bağımsız denetim raporu da isteyebilecektir.</a:t>
            </a:r>
          </a:p>
          <a:p>
            <a:pPr marL="0" indent="0">
              <a:buNone/>
            </a:pPr>
            <a:r>
              <a:rPr lang="tr-TR" b="1" dirty="0" smtClean="0">
                <a:solidFill>
                  <a:srgbClr val="FF0000"/>
                </a:solidFill>
              </a:rPr>
              <a:t>YAPTIRIMLAR</a:t>
            </a:r>
            <a:endParaRPr lang="tr-TR" b="1" dirty="0">
              <a:solidFill>
                <a:srgbClr val="FF0000"/>
              </a:solidFill>
            </a:endParaRPr>
          </a:p>
          <a:p>
            <a:r>
              <a:rPr lang="tr-TR" dirty="0">
                <a:solidFill>
                  <a:schemeClr val="tx1"/>
                </a:solidFill>
              </a:rPr>
              <a:t>Yukarıda belirtilen mecburiyetlere uymayanlara 2872 sayılı Kanun uyarınca ceza kesilir</a:t>
            </a:r>
          </a:p>
          <a:p>
            <a:endParaRPr lang="tr-TR" b="1" dirty="0">
              <a:solidFill>
                <a:srgbClr val="FF0000"/>
              </a:solidFill>
            </a:endParaRPr>
          </a:p>
          <a:p>
            <a:endParaRPr lang="tr-TR" dirty="0"/>
          </a:p>
        </p:txBody>
      </p:sp>
    </p:spTree>
    <p:extLst>
      <p:ext uri="{BB962C8B-B14F-4D97-AF65-F5344CB8AC3E}">
        <p14:creationId xmlns:p14="http://schemas.microsoft.com/office/powerpoint/2010/main" val="2755597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11144290"/>
              </p:ext>
            </p:extLst>
          </p:nvPr>
        </p:nvGraphicFramePr>
        <p:xfrm>
          <a:off x="1944303" y="1174285"/>
          <a:ext cx="9769642" cy="4942122"/>
        </p:xfrm>
        <a:graphic>
          <a:graphicData uri="http://schemas.openxmlformats.org/drawingml/2006/table">
            <a:tbl>
              <a:tblPr/>
              <a:tblGrid>
                <a:gridCol w="7424306"/>
                <a:gridCol w="2345336"/>
              </a:tblGrid>
              <a:tr h="505884">
                <a:tc>
                  <a:txBody>
                    <a:bodyPr/>
                    <a:lstStyle/>
                    <a:p>
                      <a:r>
                        <a:rPr lang="tr-TR" sz="1600" b="1" dirty="0">
                          <a:solidFill>
                            <a:srgbClr val="222222"/>
                          </a:solidFill>
                          <a:effectLst/>
                          <a:latin typeface="Calibri" panose="020F0502020204030204" pitchFamily="34" charset="0"/>
                        </a:rPr>
                        <a:t>Madeni yağ</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a:solidFill>
                            <a:srgbClr val="222222"/>
                          </a:solidFill>
                          <a:effectLst/>
                          <a:latin typeface="Calibri" panose="020F0502020204030204" pitchFamily="34" charset="0"/>
                        </a:rPr>
                        <a:t>50 kr./kg</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dirty="0">
                          <a:solidFill>
                            <a:srgbClr val="222222"/>
                          </a:solidFill>
                          <a:effectLst/>
                          <a:latin typeface="Calibri" panose="020F0502020204030204" pitchFamily="34" charset="0"/>
                        </a:rPr>
                        <a:t>Bitkisel yağ</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a:solidFill>
                            <a:srgbClr val="222222"/>
                          </a:solidFill>
                          <a:effectLst/>
                          <a:latin typeface="Calibri" panose="020F0502020204030204" pitchFamily="34" charset="0"/>
                        </a:rPr>
                        <a:t>10 kr./kg</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dirty="0">
                          <a:solidFill>
                            <a:srgbClr val="222222"/>
                          </a:solidFill>
                          <a:effectLst/>
                          <a:latin typeface="Calibri" panose="020F0502020204030204" pitchFamily="34" charset="0"/>
                        </a:rPr>
                        <a:t>Elektrikli ve elektronik eşya: Televizyon/Monitör</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20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./kg</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00467">
                <a:tc>
                  <a:txBody>
                    <a:bodyPr/>
                    <a:lstStyle/>
                    <a:p>
                      <a:r>
                        <a:rPr lang="tr-TR" sz="1600" b="1" dirty="0">
                          <a:solidFill>
                            <a:srgbClr val="222222"/>
                          </a:solidFill>
                          <a:effectLst/>
                          <a:latin typeface="Calibri" panose="020F0502020204030204" pitchFamily="34" charset="0"/>
                        </a:rPr>
                        <a:t>Elektrikli ve elektronik eşya: Bilişim telekomünikasyon ekipmanları (Televizyon ve monitörler hariç)</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20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./kg</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a:solidFill>
                            <a:srgbClr val="222222"/>
                          </a:solidFill>
                          <a:effectLst/>
                          <a:latin typeface="Calibri" panose="020F0502020204030204" pitchFamily="34" charset="0"/>
                        </a:rPr>
                        <a:t>Elektrikli ve elektronik eşya: Aydınlatma ekipmanları</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10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./adet</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a:solidFill>
                            <a:srgbClr val="222222"/>
                          </a:solidFill>
                          <a:effectLst/>
                          <a:latin typeface="Calibri" panose="020F0502020204030204" pitchFamily="34" charset="0"/>
                        </a:rPr>
                        <a:t>Elektrikli ve elektronik eşya: Küçük ev aletleri ve diğerleri</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20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./kg</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00467">
                <a:tc>
                  <a:txBody>
                    <a:bodyPr/>
                    <a:lstStyle/>
                    <a:p>
                      <a:r>
                        <a:rPr lang="tr-TR" sz="1600" b="1">
                          <a:solidFill>
                            <a:srgbClr val="222222"/>
                          </a:solidFill>
                          <a:effectLst/>
                          <a:latin typeface="Calibri" panose="020F0502020204030204" pitchFamily="34" charset="0"/>
                        </a:rPr>
                        <a:t>Elektrikli ve elektronik eşya: Beyaz eşyalar (Buzdolabı/Soğutucular/İklimlendirme cihazları hariç)</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25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./kg</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a:solidFill>
                            <a:srgbClr val="222222"/>
                          </a:solidFill>
                          <a:effectLst/>
                          <a:latin typeface="Calibri" panose="020F0502020204030204" pitchFamily="34" charset="0"/>
                        </a:rPr>
                        <a:t>Elektrikli ve elektronik eşya: Buzdolabı/Soğutucular/İklimlendirme cihazları</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30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./kg</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05884">
                <a:tc>
                  <a:txBody>
                    <a:bodyPr/>
                    <a:lstStyle/>
                    <a:p>
                      <a:r>
                        <a:rPr lang="tr-TR" sz="1600" b="1">
                          <a:solidFill>
                            <a:srgbClr val="222222"/>
                          </a:solidFill>
                          <a:effectLst/>
                          <a:latin typeface="Calibri" panose="020F0502020204030204" pitchFamily="34" charset="0"/>
                        </a:rPr>
                        <a:t>İlaç</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1 </a:t>
                      </a:r>
                      <a:r>
                        <a:rPr lang="tr-TR" sz="1600" b="1" dirty="0" err="1">
                          <a:solidFill>
                            <a:srgbClr val="222222"/>
                          </a:solidFill>
                          <a:effectLst/>
                          <a:latin typeface="Calibri" panose="020F0502020204030204" pitchFamily="34" charset="0"/>
                        </a:rPr>
                        <a:t>kr</a:t>
                      </a:r>
                      <a:r>
                        <a:rPr lang="tr-TR" sz="1600" b="1" dirty="0">
                          <a:solidFill>
                            <a:srgbClr val="222222"/>
                          </a:solidFill>
                          <a:effectLst/>
                          <a:latin typeface="Calibri" panose="020F0502020204030204" pitchFamily="34" charset="0"/>
                        </a:rPr>
                        <a:t>./kutu veya şişe</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957828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47575988"/>
              </p:ext>
            </p:extLst>
          </p:nvPr>
        </p:nvGraphicFramePr>
        <p:xfrm>
          <a:off x="2165684" y="1280158"/>
          <a:ext cx="8192754" cy="4716381"/>
        </p:xfrm>
        <a:graphic>
          <a:graphicData uri="http://schemas.openxmlformats.org/drawingml/2006/table">
            <a:tbl>
              <a:tblPr/>
              <a:tblGrid>
                <a:gridCol w="3792223"/>
                <a:gridCol w="2446177"/>
                <a:gridCol w="1954354"/>
              </a:tblGrid>
              <a:tr h="907101">
                <a:tc>
                  <a:txBody>
                    <a:bodyPr/>
                    <a:lstStyle/>
                    <a:p>
                      <a:r>
                        <a:rPr lang="tr-TR" sz="1600" b="1" dirty="0">
                          <a:solidFill>
                            <a:srgbClr val="FF0000"/>
                          </a:solidFill>
                          <a:effectLst/>
                          <a:latin typeface="Calibri" panose="020F0502020204030204" pitchFamily="34" charset="0"/>
                        </a:rPr>
                        <a:t>Ürün Cinsi</a:t>
                      </a:r>
                      <a:endParaRPr lang="tr-TR" sz="1600" b="0" dirty="0">
                        <a:solidFill>
                          <a:srgbClr val="FF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FF0000"/>
                          </a:solidFill>
                          <a:effectLst/>
                          <a:latin typeface="Calibri" panose="020F0502020204030204" pitchFamily="34" charset="0"/>
                        </a:rPr>
                        <a:t>Kg Başına Alınacak Tutar (</a:t>
                      </a:r>
                      <a:r>
                        <a:rPr lang="tr-TR" sz="1600" b="1" dirty="0" err="1">
                          <a:solidFill>
                            <a:srgbClr val="FF0000"/>
                          </a:solidFill>
                          <a:effectLst/>
                          <a:latin typeface="Calibri" panose="020F0502020204030204" pitchFamily="34" charset="0"/>
                        </a:rPr>
                        <a:t>kr</a:t>
                      </a:r>
                      <a:r>
                        <a:rPr lang="tr-TR" sz="1600" b="1" dirty="0">
                          <a:solidFill>
                            <a:srgbClr val="FF0000"/>
                          </a:solidFill>
                          <a:effectLst/>
                          <a:latin typeface="Calibri" panose="020F0502020204030204" pitchFamily="34" charset="0"/>
                        </a:rPr>
                        <a:t>.)</a:t>
                      </a:r>
                      <a:endParaRPr lang="tr-TR" sz="1600" b="0" dirty="0">
                        <a:solidFill>
                          <a:srgbClr val="FF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nn-NO" sz="1600" b="1" dirty="0">
                          <a:solidFill>
                            <a:srgbClr val="FF0000"/>
                          </a:solidFill>
                          <a:effectLst/>
                          <a:latin typeface="Calibri" panose="020F0502020204030204" pitchFamily="34" charset="0"/>
                        </a:rPr>
                        <a:t>Adet Başına Alınacak Tutar (kr.)</a:t>
                      </a:r>
                      <a:endParaRPr lang="nn-NO" sz="1600" b="0" dirty="0">
                        <a:solidFill>
                          <a:srgbClr val="FF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gridSpan="3">
                  <a:txBody>
                    <a:bodyPr/>
                    <a:lstStyle/>
                    <a:p>
                      <a:r>
                        <a:rPr lang="tr-TR" sz="1600" b="1" dirty="0">
                          <a:solidFill>
                            <a:srgbClr val="222222"/>
                          </a:solidFill>
                          <a:effectLst/>
                          <a:latin typeface="Calibri" panose="020F0502020204030204" pitchFamily="34" charset="0"/>
                        </a:rPr>
                        <a:t>PLASTİK AMBALAJ</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r>
              <a:tr h="380928">
                <a:tc>
                  <a:txBody>
                    <a:bodyPr/>
                    <a:lstStyle/>
                    <a:p>
                      <a:r>
                        <a:rPr lang="tr-TR" sz="1600" b="1" dirty="0">
                          <a:solidFill>
                            <a:srgbClr val="222222"/>
                          </a:solidFill>
                          <a:effectLst/>
                          <a:latin typeface="Calibri" panose="020F0502020204030204" pitchFamily="34" charset="0"/>
                        </a:rPr>
                        <a:t>İçecek Ambalajları (Adet)</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a:solidFill>
                            <a:srgbClr val="222222"/>
                          </a:solidFill>
                          <a:effectLst/>
                          <a:latin typeface="Calibri" panose="020F0502020204030204" pitchFamily="34" charset="0"/>
                        </a:rPr>
                        <a:t>0,33 litreye kadar</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1</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dirty="0">
                          <a:solidFill>
                            <a:srgbClr val="222222"/>
                          </a:solidFill>
                          <a:effectLst/>
                          <a:latin typeface="Calibri" panose="020F0502020204030204" pitchFamily="34" charset="0"/>
                        </a:rPr>
                        <a:t>0,3301-0,75 litre arası</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2</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a:solidFill>
                            <a:srgbClr val="222222"/>
                          </a:solidFill>
                          <a:effectLst/>
                          <a:latin typeface="Calibri" panose="020F0502020204030204" pitchFamily="34" charset="0"/>
                        </a:rPr>
                        <a:t>0,7501-1,5 litre arası</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3</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a:solidFill>
                            <a:srgbClr val="222222"/>
                          </a:solidFill>
                          <a:effectLst/>
                          <a:latin typeface="Calibri" panose="020F0502020204030204" pitchFamily="34" charset="0"/>
                        </a:rPr>
                        <a:t>1,501 litre üzeri</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4</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a:solidFill>
                            <a:srgbClr val="222222"/>
                          </a:solidFill>
                          <a:effectLst/>
                          <a:latin typeface="Calibri" panose="020F0502020204030204" pitchFamily="34" charset="0"/>
                        </a:rPr>
                        <a:t>Diğerleri (Poşet Hariç) (kg)</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a:solidFill>
                            <a:srgbClr val="222222"/>
                          </a:solidFill>
                          <a:effectLst/>
                          <a:latin typeface="Calibri" panose="020F0502020204030204" pitchFamily="34" charset="0"/>
                        </a:rPr>
                        <a:t>40</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gridSpan="3">
                  <a:txBody>
                    <a:bodyPr/>
                    <a:lstStyle/>
                    <a:p>
                      <a:r>
                        <a:rPr lang="tr-TR" sz="1600" b="1" dirty="0">
                          <a:solidFill>
                            <a:srgbClr val="222222"/>
                          </a:solidFill>
                          <a:effectLst/>
                          <a:latin typeface="Calibri" panose="020F0502020204030204" pitchFamily="34" charset="0"/>
                        </a:rPr>
                        <a:t>METAL AMBALAJ</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r>
              <a:tr h="380928">
                <a:tc>
                  <a:txBody>
                    <a:bodyPr/>
                    <a:lstStyle/>
                    <a:p>
                      <a:r>
                        <a:rPr lang="tr-TR" sz="1600" b="1">
                          <a:solidFill>
                            <a:srgbClr val="222222"/>
                          </a:solidFill>
                          <a:effectLst/>
                          <a:latin typeface="Calibri" panose="020F0502020204030204" pitchFamily="34" charset="0"/>
                        </a:rPr>
                        <a:t>İçecek Ambalajları (Adet)</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a:solidFill>
                            <a:srgbClr val="000000"/>
                          </a:solidFill>
                          <a:effectLst/>
                          <a:latin typeface="Calibri" panose="020F0502020204030204" pitchFamily="34" charset="0"/>
                        </a:rPr>
                        <a:t> </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222222"/>
                          </a:solidFill>
                          <a:effectLst/>
                          <a:latin typeface="Calibri" panose="020F0502020204030204" pitchFamily="34" charset="0"/>
                        </a:rPr>
                        <a:t>3</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0928">
                <a:tc>
                  <a:txBody>
                    <a:bodyPr/>
                    <a:lstStyle/>
                    <a:p>
                      <a:r>
                        <a:rPr lang="tr-TR" sz="1600" b="1">
                          <a:solidFill>
                            <a:srgbClr val="222222"/>
                          </a:solidFill>
                          <a:effectLst/>
                          <a:latin typeface="Calibri" panose="020F0502020204030204" pitchFamily="34" charset="0"/>
                        </a:rPr>
                        <a:t>Diğerleri (kg)</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a:solidFill>
                            <a:srgbClr val="222222"/>
                          </a:solidFill>
                          <a:effectLst/>
                          <a:latin typeface="Calibri" panose="020F0502020204030204" pitchFamily="34" charset="0"/>
                        </a:rPr>
                        <a:t>50</a:t>
                      </a:r>
                      <a:endParaRPr lang="tr-TR" sz="1600" b="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tr-TR" sz="1600" b="1" dirty="0">
                          <a:solidFill>
                            <a:srgbClr val="000000"/>
                          </a:solidFill>
                          <a:effectLst/>
                          <a:latin typeface="Calibri" panose="020F0502020204030204" pitchFamily="34" charset="0"/>
                        </a:rPr>
                        <a:t> </a:t>
                      </a:r>
                      <a:endParaRPr lang="tr-TR" sz="1600" b="0" dirty="0">
                        <a:solidFill>
                          <a:srgbClr val="000000"/>
                        </a:solidFill>
                        <a:effectLst/>
                        <a:latin typeface="Arial" panose="020B0604020202020204" pitchFamily="34" charset="0"/>
                      </a:endParaRPr>
                    </a:p>
                  </a:txBody>
                  <a:tcPr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64870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89212" y="1386038"/>
            <a:ext cx="8915400" cy="4525184"/>
          </a:xfrm>
        </p:spPr>
        <p:txBody>
          <a:bodyPr>
            <a:normAutofit/>
          </a:bodyPr>
          <a:lstStyle/>
          <a:p>
            <a:r>
              <a:rPr lang="tr-TR" dirty="0">
                <a:solidFill>
                  <a:srgbClr val="FF0000"/>
                </a:solidFill>
              </a:rPr>
              <a:t>Ambalaj Maddesi sayılma; </a:t>
            </a:r>
          </a:p>
          <a:p>
            <a:pPr marL="0" indent="0">
              <a:buNone/>
            </a:pPr>
            <a:r>
              <a:rPr lang="tr-TR" dirty="0">
                <a:solidFill>
                  <a:srgbClr val="FF0000"/>
                </a:solidFill>
              </a:rPr>
              <a:t>a)</a:t>
            </a:r>
            <a:r>
              <a:rPr lang="tr-TR" dirty="0">
                <a:solidFill>
                  <a:schemeClr val="tx1"/>
                </a:solidFill>
              </a:rPr>
              <a:t>Başka bir ürünün ayrılmaz parçası değilse </a:t>
            </a:r>
          </a:p>
          <a:p>
            <a:pPr marL="0" indent="0">
              <a:buNone/>
            </a:pPr>
            <a:r>
              <a:rPr lang="tr-TR" dirty="0">
                <a:solidFill>
                  <a:srgbClr val="FF0000"/>
                </a:solidFill>
              </a:rPr>
              <a:t>b)</a:t>
            </a:r>
            <a:r>
              <a:rPr lang="tr-TR" dirty="0">
                <a:solidFill>
                  <a:schemeClr val="tx1"/>
                </a:solidFill>
              </a:rPr>
              <a:t>Başka bir ürünün kullanım ömrü buyunca içinde bulundurmak zorunda değilse </a:t>
            </a:r>
          </a:p>
          <a:p>
            <a:pPr marL="0" indent="0">
              <a:buNone/>
            </a:pPr>
            <a:r>
              <a:rPr lang="tr-TR" dirty="0">
                <a:solidFill>
                  <a:srgbClr val="FF0000"/>
                </a:solidFill>
              </a:rPr>
              <a:t>c)</a:t>
            </a:r>
            <a:r>
              <a:rPr lang="tr-TR" dirty="0">
                <a:solidFill>
                  <a:schemeClr val="tx1"/>
                </a:solidFill>
              </a:rPr>
              <a:t>Başka bir ürünün tüm parçaları ile birlikte kullanılıp, tüketilip bertaraf edilmiyorsa ambalaj sayılır. </a:t>
            </a:r>
          </a:p>
          <a:p>
            <a:r>
              <a:rPr lang="tr-TR" dirty="0">
                <a:solidFill>
                  <a:schemeClr val="tx1"/>
                </a:solidFill>
              </a:rPr>
              <a:t>satış yerlerinde doldurulmak üzere tasarlanan ambalajlar da kapsamdadır. </a:t>
            </a:r>
          </a:p>
          <a:p>
            <a:r>
              <a:rPr lang="tr-TR" dirty="0">
                <a:solidFill>
                  <a:schemeClr val="tx1"/>
                </a:solidFill>
              </a:rPr>
              <a:t>Ambalajın </a:t>
            </a:r>
            <a:r>
              <a:rPr lang="tr-TR" dirty="0" err="1">
                <a:solidFill>
                  <a:schemeClr val="tx1"/>
                </a:solidFill>
              </a:rPr>
              <a:t>destekleyeci</a:t>
            </a:r>
            <a:r>
              <a:rPr lang="tr-TR" dirty="0">
                <a:solidFill>
                  <a:schemeClr val="tx1"/>
                </a:solidFill>
              </a:rPr>
              <a:t> parçaları bütünleşik oldukları ambalajın parçası sayılır. </a:t>
            </a:r>
          </a:p>
          <a:p>
            <a:r>
              <a:rPr lang="tr-TR" dirty="0"/>
              <a:t>31.12.2019 tarihinde yayımlanan çevre yönetmeliği 1.1.2020 de yürürlüğe girdi.</a:t>
            </a:r>
          </a:p>
          <a:p>
            <a:endParaRPr lang="tr-TR" dirty="0"/>
          </a:p>
        </p:txBody>
      </p:sp>
    </p:spTree>
    <p:extLst>
      <p:ext uri="{BB962C8B-B14F-4D97-AF65-F5344CB8AC3E}">
        <p14:creationId xmlns:p14="http://schemas.microsoft.com/office/powerpoint/2010/main" val="3505694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07924"/>
          </a:xfrm>
        </p:spPr>
        <p:txBody>
          <a:bodyPr>
            <a:normAutofit fontScale="90000"/>
          </a:bodyPr>
          <a:lstStyle/>
          <a:p>
            <a:r>
              <a:rPr lang="tr-TR" sz="2000" b="1" dirty="0">
                <a:solidFill>
                  <a:srgbClr val="FF0000"/>
                </a:solidFill>
              </a:rPr>
              <a:t>A-İSTİSNALAR</a:t>
            </a:r>
            <a:r>
              <a:rPr lang="tr-TR" b="1" dirty="0">
                <a:solidFill>
                  <a:srgbClr val="FF0000"/>
                </a:solidFill>
              </a:rPr>
              <a:t/>
            </a:r>
            <a:br>
              <a:rPr lang="tr-TR" b="1" dirty="0">
                <a:solidFill>
                  <a:srgbClr val="FF0000"/>
                </a:solidFill>
              </a:rPr>
            </a:br>
            <a:endParaRPr lang="tr-TR" dirty="0"/>
          </a:p>
        </p:txBody>
      </p:sp>
      <p:sp>
        <p:nvSpPr>
          <p:cNvPr id="3" name="İçerik Yer Tutucusu 2"/>
          <p:cNvSpPr>
            <a:spLocks noGrp="1"/>
          </p:cNvSpPr>
          <p:nvPr>
            <p:ph idx="1"/>
          </p:nvPr>
        </p:nvSpPr>
        <p:spPr>
          <a:xfrm>
            <a:off x="2589212" y="1232034"/>
            <a:ext cx="8915400" cy="4679188"/>
          </a:xfrm>
        </p:spPr>
        <p:txBody>
          <a:bodyPr>
            <a:normAutofit/>
          </a:bodyPr>
          <a:lstStyle/>
          <a:p>
            <a:r>
              <a:rPr lang="tr-TR" dirty="0">
                <a:solidFill>
                  <a:schemeClr val="tx1"/>
                </a:solidFill>
              </a:rPr>
              <a:t>imha edilerek tasfiye edilecek gümrüklü ürün ve eşyalar, ihraç edilen ürünler, depozitolu ürünler ve kişisel eşyalar</a:t>
            </a:r>
            <a:endParaRPr lang="tr-TR" dirty="0" smtClean="0">
              <a:solidFill>
                <a:schemeClr val="tx1"/>
              </a:solidFill>
            </a:endParaRPr>
          </a:p>
          <a:p>
            <a:endParaRPr lang="tr-TR" b="1" dirty="0">
              <a:solidFill>
                <a:srgbClr val="FF0000"/>
              </a:solidFill>
            </a:endParaRPr>
          </a:p>
          <a:p>
            <a:r>
              <a:rPr lang="tr-TR" b="1" dirty="0" smtClean="0">
                <a:solidFill>
                  <a:srgbClr val="FF0000"/>
                </a:solidFill>
              </a:rPr>
              <a:t>B-KİMLER </a:t>
            </a:r>
            <a:r>
              <a:rPr lang="tr-TR" b="1" dirty="0">
                <a:solidFill>
                  <a:srgbClr val="FF0000"/>
                </a:solidFill>
              </a:rPr>
              <a:t>GEKAP BEYANNAMESİ VERECEKLER</a:t>
            </a:r>
            <a:endParaRPr lang="tr-TR" dirty="0">
              <a:solidFill>
                <a:srgbClr val="FF0000"/>
              </a:solidFill>
            </a:endParaRPr>
          </a:p>
          <a:p>
            <a:pPr marL="0" indent="0">
              <a:buNone/>
            </a:pPr>
            <a:r>
              <a:rPr lang="tr-TR" dirty="0">
                <a:solidFill>
                  <a:srgbClr val="FF0000"/>
                </a:solidFill>
              </a:rPr>
              <a:t>a</a:t>
            </a:r>
            <a:r>
              <a:rPr lang="tr-TR" dirty="0" smtClean="0">
                <a:solidFill>
                  <a:srgbClr val="FF0000"/>
                </a:solidFill>
              </a:rPr>
              <a:t>)</a:t>
            </a:r>
            <a:r>
              <a:rPr lang="tr-TR" dirty="0" smtClean="0"/>
              <a:t>PİYASAYA </a:t>
            </a:r>
            <a:r>
              <a:rPr lang="tr-TR" dirty="0" err="1"/>
              <a:t>SÜREN’ler</a:t>
            </a:r>
            <a:r>
              <a:rPr lang="tr-TR" dirty="0"/>
              <a:t>; Üreticiler veya İthalatçılar. </a:t>
            </a:r>
            <a:endParaRPr lang="tr-TR" dirty="0" smtClean="0"/>
          </a:p>
          <a:p>
            <a:pPr marL="0" indent="0">
              <a:buNone/>
            </a:pPr>
            <a:r>
              <a:rPr lang="tr-TR" dirty="0">
                <a:solidFill>
                  <a:srgbClr val="FF0000"/>
                </a:solidFill>
              </a:rPr>
              <a:t>b) </a:t>
            </a:r>
            <a:r>
              <a:rPr lang="tr-TR" dirty="0"/>
              <a:t>satış noktaları; </a:t>
            </a:r>
            <a:r>
              <a:rPr lang="tr-TR" dirty="0" smtClean="0"/>
              <a:t>satışa konu olmayan Plastik </a:t>
            </a:r>
            <a:r>
              <a:rPr lang="tr-TR" dirty="0"/>
              <a:t>poşetler </a:t>
            </a:r>
            <a:r>
              <a:rPr lang="tr-TR" dirty="0" smtClean="0"/>
              <a:t>için, karton bardaklar vs.</a:t>
            </a:r>
          </a:p>
          <a:p>
            <a:r>
              <a:rPr lang="tr-TR" dirty="0" smtClean="0"/>
              <a:t>Ancak </a:t>
            </a:r>
            <a:r>
              <a:rPr lang="tr-TR" dirty="0"/>
              <a:t>burada hemen belirtmekte fayda, bahsi geçen ambalaj malzemelerini kullanan Üretici bir firma, ürettiği ürünleri bir başka üretici firmaya da satabilmektedir. Bu durumda GEKAP beyannamesi vermesi gerekmeyecektir. Bu durumda bir başka üreticiden aldığı ürünü(hammaddeyi/yarı </a:t>
            </a:r>
            <a:r>
              <a:rPr lang="tr-TR" dirty="0" err="1"/>
              <a:t>mamülü</a:t>
            </a:r>
            <a:r>
              <a:rPr lang="tr-TR" dirty="0"/>
              <a:t>) kendi markası yada işareti ile satışını yapanlar GEKAP beyannamesi vereceklerdir.</a:t>
            </a:r>
          </a:p>
          <a:p>
            <a:endParaRPr lang="tr-TR" dirty="0"/>
          </a:p>
        </p:txBody>
      </p:sp>
    </p:spTree>
    <p:extLst>
      <p:ext uri="{BB962C8B-B14F-4D97-AF65-F5344CB8AC3E}">
        <p14:creationId xmlns:p14="http://schemas.microsoft.com/office/powerpoint/2010/main" val="280306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75301"/>
          </a:xfrm>
        </p:spPr>
        <p:txBody>
          <a:bodyPr/>
          <a:lstStyle/>
          <a:p>
            <a:r>
              <a:rPr lang="tr-TR" dirty="0" smtClean="0">
                <a:solidFill>
                  <a:srgbClr val="FF0000"/>
                </a:solidFill>
              </a:rPr>
              <a:t>PİYASAYA SÜRME</a:t>
            </a:r>
            <a:endParaRPr lang="tr-TR" dirty="0">
              <a:solidFill>
                <a:srgbClr val="FF0000"/>
              </a:solidFill>
            </a:endParaRPr>
          </a:p>
        </p:txBody>
      </p:sp>
      <p:sp>
        <p:nvSpPr>
          <p:cNvPr id="3" name="İçerik Yer Tutucusu 2"/>
          <p:cNvSpPr>
            <a:spLocks noGrp="1"/>
          </p:cNvSpPr>
          <p:nvPr>
            <p:ph idx="1"/>
          </p:nvPr>
        </p:nvSpPr>
        <p:spPr>
          <a:xfrm>
            <a:off x="2281187" y="1299410"/>
            <a:ext cx="9223425" cy="4611811"/>
          </a:xfrm>
        </p:spPr>
        <p:txBody>
          <a:bodyPr>
            <a:normAutofit/>
          </a:bodyPr>
          <a:lstStyle/>
          <a:p>
            <a:r>
              <a:rPr lang="tr-TR" dirty="0"/>
              <a:t>Ambalaj malzemesi satışı piyasa sürme işlemi değildir.</a:t>
            </a:r>
          </a:p>
          <a:p>
            <a:r>
              <a:rPr lang="tr-TR" dirty="0"/>
              <a:t>Piyasaya sürmeden bahsetmek için Bir başka ürünün satışında ambalaj malzemesi olarak kullanılması gerekmektedir.</a:t>
            </a:r>
          </a:p>
          <a:p>
            <a:r>
              <a:rPr lang="tr-TR" dirty="0"/>
              <a:t>İçecek ambalajlarında </a:t>
            </a:r>
            <a:r>
              <a:rPr lang="tr-TR" dirty="0" err="1"/>
              <a:t>kapak,mantar</a:t>
            </a:r>
            <a:r>
              <a:rPr lang="tr-TR" dirty="0"/>
              <a:t> etikette bulunmakta olup, burada sadece şişeden GEKAP ödenecektir</a:t>
            </a:r>
            <a:r>
              <a:rPr lang="tr-TR" dirty="0" smtClean="0"/>
              <a:t>.</a:t>
            </a:r>
          </a:p>
          <a:p>
            <a:r>
              <a:rPr lang="tr-TR" dirty="0" smtClean="0"/>
              <a:t>İçecek ambalajı dışındaki diğer ambalajlarda ise kapak etiket gibi bütünleşik halde bulunan tüm ambalajlar için ayrı ayrı GEKAP ödenir.</a:t>
            </a:r>
          </a:p>
          <a:p>
            <a:r>
              <a:rPr lang="tr-TR" dirty="0" err="1" smtClean="0">
                <a:solidFill>
                  <a:srgbClr val="FF0000"/>
                </a:solidFill>
              </a:rPr>
              <a:t>Örnek:</a:t>
            </a:r>
            <a:r>
              <a:rPr lang="tr-TR" dirty="0" err="1" smtClean="0"/>
              <a:t>Salça</a:t>
            </a:r>
            <a:r>
              <a:rPr lang="tr-TR" dirty="0" smtClean="0"/>
              <a:t> üretimi Yapan Ahmet SALÇACI, Mehmet PAÇACI adına ÜSTÜN  markası ile üretim yapmaktadır. Satış işlemi de Mehmet PAÇACI tarafından yapıldığından GEKAP sorumlusu Mehmet PAÇACI olacaktır.</a:t>
            </a:r>
          </a:p>
          <a:p>
            <a:r>
              <a:rPr lang="tr-TR" dirty="0" err="1" smtClean="0">
                <a:solidFill>
                  <a:srgbClr val="FF0000"/>
                </a:solidFill>
              </a:rPr>
              <a:t>Örnek:</a:t>
            </a:r>
            <a:r>
              <a:rPr lang="tr-TR" dirty="0" err="1" smtClean="0"/>
              <a:t>Ahmet</a:t>
            </a:r>
            <a:r>
              <a:rPr lang="tr-TR" dirty="0" smtClean="0"/>
              <a:t> SALÇACI kendi markası olan LEZİZ markası ile üretim yapıp, toptan olarak Mehmet </a:t>
            </a:r>
            <a:r>
              <a:rPr lang="tr-TR" dirty="0" err="1" smtClean="0"/>
              <a:t>PAÇACI’ya</a:t>
            </a:r>
            <a:r>
              <a:rPr lang="tr-TR" dirty="0" smtClean="0"/>
              <a:t> satmakta, Mehmet PAÇACI da marketlere satmaktadır. Burada Ahmet SALÇACI GEKAP beyanı verecektir.</a:t>
            </a:r>
            <a:endParaRPr lang="tr-TR" dirty="0"/>
          </a:p>
          <a:p>
            <a:endParaRPr lang="tr-TR" dirty="0"/>
          </a:p>
        </p:txBody>
      </p:sp>
    </p:spTree>
    <p:extLst>
      <p:ext uri="{BB962C8B-B14F-4D97-AF65-F5344CB8AC3E}">
        <p14:creationId xmlns:p14="http://schemas.microsoft.com/office/powerpoint/2010/main" val="800959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İTHALAT ve AMBALAJ MALZEMESİ TİCARETİ YAPANLARIN DURUMU</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Üretici Bir firma yurt dışından yapmış olduğu hammadde ithalatı esnasında hammaddenin taşınması, korunması için kullanılan ambalajlar için GEKAP verecektir.</a:t>
            </a:r>
          </a:p>
          <a:p>
            <a:r>
              <a:rPr lang="tr-TR" dirty="0" smtClean="0"/>
              <a:t>İthalatçı bir firma başkası adına ithalat yapıyorsa, GEKAP beyannamesini adına ithalat yaptığı firma verecektir.</a:t>
            </a:r>
          </a:p>
          <a:p>
            <a:r>
              <a:rPr lang="tr-TR" dirty="0" smtClean="0"/>
              <a:t>Ambalaj tedariki (ticareti) yapanlar GEKAP vermek zorunda değildir.</a:t>
            </a:r>
          </a:p>
          <a:p>
            <a:r>
              <a:rPr lang="tr-TR" dirty="0" smtClean="0"/>
              <a:t>İşi paket ve ambalajlama olan Ahmet bey, Marketçi Mehmet beye, Mehmet beyin markası ile pirinç paketlemektedir. Bu durumda GEKAP mükellefi Marketçi Mehmet bey olacaktır. Marketçi Mehmet bey bu ürünleri satarken değil, </a:t>
            </a:r>
            <a:r>
              <a:rPr lang="tr-TR" u="sng" dirty="0" err="1" smtClean="0"/>
              <a:t>paketlemecinin</a:t>
            </a:r>
            <a:r>
              <a:rPr lang="tr-TR" u="sng" dirty="0" smtClean="0"/>
              <a:t> kendisine teslim ettiği tarih itibariyle beyan verecektir.</a:t>
            </a:r>
            <a:endParaRPr lang="tr-TR" u="sng" dirty="0"/>
          </a:p>
        </p:txBody>
      </p:sp>
    </p:spTree>
    <p:extLst>
      <p:ext uri="{BB962C8B-B14F-4D97-AF65-F5344CB8AC3E}">
        <p14:creationId xmlns:p14="http://schemas.microsoft.com/office/powerpoint/2010/main" val="3661662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ÖRNEK OLAYLAR İLE GEKAP MÜKELLEFİYETİ</a:t>
            </a:r>
            <a:endParaRPr lang="tr-TR" dirty="0">
              <a:solidFill>
                <a:srgbClr val="FF0000"/>
              </a:solidFill>
            </a:endParaRPr>
          </a:p>
        </p:txBody>
      </p:sp>
      <p:sp>
        <p:nvSpPr>
          <p:cNvPr id="3" name="İçerik Yer Tutucusu 2"/>
          <p:cNvSpPr>
            <a:spLocks noGrp="1"/>
          </p:cNvSpPr>
          <p:nvPr>
            <p:ph idx="1"/>
          </p:nvPr>
        </p:nvSpPr>
        <p:spPr>
          <a:xfrm>
            <a:off x="2589212" y="2133600"/>
            <a:ext cx="8915400" cy="4421204"/>
          </a:xfrm>
        </p:spPr>
        <p:txBody>
          <a:bodyPr/>
          <a:lstStyle/>
          <a:p>
            <a:r>
              <a:rPr lang="tr-TR" dirty="0" smtClean="0"/>
              <a:t>Doğal kaynak suyu dolumu yapan DOYUM su plastik şişelerini PETSAN AŞ’den tedarik etmektedir. </a:t>
            </a:r>
            <a:r>
              <a:rPr lang="tr-TR" dirty="0" err="1" smtClean="0"/>
              <a:t>Dolumunu</a:t>
            </a:r>
            <a:r>
              <a:rPr lang="tr-TR" dirty="0" smtClean="0"/>
              <a:t> yapmış olduğu plastik şişe suları toptan olarak </a:t>
            </a:r>
            <a:r>
              <a:rPr lang="tr-TR" dirty="0" err="1" smtClean="0"/>
              <a:t>KARSU’ya</a:t>
            </a:r>
            <a:r>
              <a:rPr lang="tr-TR" dirty="0" smtClean="0"/>
              <a:t> satmakta, KARSU da perakendecilere satmaktadır. Bu örnek olayda GEKAP beyannamesini üretici DOYUM su verecektir.</a:t>
            </a:r>
          </a:p>
          <a:p>
            <a:r>
              <a:rPr lang="tr-TR" dirty="0" smtClean="0"/>
              <a:t>Marketçi FİLE kendi markası ile kendi işyerinde pirinç ve bulgurları ambalajlayarak satmaktadır. Bu durumda GEKAP beyanını FİLE verecektir. Yükümlülük (beyan) satış tarihi itibariyle doğmaktadır.</a:t>
            </a:r>
          </a:p>
          <a:p>
            <a:r>
              <a:rPr lang="tr-TR" dirty="0" err="1" smtClean="0"/>
              <a:t>Starbucks</a:t>
            </a:r>
            <a:r>
              <a:rPr lang="tr-TR" dirty="0" smtClean="0"/>
              <a:t> cam yada porselen ile satmış olduğu kahve için GEKAP </a:t>
            </a:r>
            <a:r>
              <a:rPr lang="tr-TR" dirty="0" err="1" smtClean="0"/>
              <a:t>yükmlülüğü</a:t>
            </a:r>
            <a:r>
              <a:rPr lang="tr-TR" dirty="0" smtClean="0"/>
              <a:t> yokken, kağıt bardakta satmış olduğu kahveler için GEKAP yükümlülüğü vardır. Beyan satış sonrası yapılacaktır.</a:t>
            </a:r>
          </a:p>
          <a:p>
            <a:r>
              <a:rPr lang="tr-TR" dirty="0" smtClean="0">
                <a:solidFill>
                  <a:srgbClr val="0070C0"/>
                </a:solidFill>
              </a:rPr>
              <a:t>Poşet kapsamına girmeyen ve marketlerde manav reyonunda </a:t>
            </a:r>
            <a:r>
              <a:rPr lang="tr-TR" dirty="0" err="1" smtClean="0">
                <a:solidFill>
                  <a:srgbClr val="0070C0"/>
                </a:solidFill>
              </a:rPr>
              <a:t>vs</a:t>
            </a:r>
            <a:r>
              <a:rPr lang="tr-TR" dirty="0" smtClean="0">
                <a:solidFill>
                  <a:srgbClr val="0070C0"/>
                </a:solidFill>
              </a:rPr>
              <a:t> de kullanılan ince şeffaf poşetler için marketler GEKAP vereceklerdir.</a:t>
            </a:r>
            <a:endParaRPr lang="tr-TR" dirty="0">
              <a:solidFill>
                <a:srgbClr val="0070C0"/>
              </a:solidFill>
            </a:endParaRPr>
          </a:p>
        </p:txBody>
      </p:sp>
    </p:spTree>
    <p:extLst>
      <p:ext uri="{BB962C8B-B14F-4D97-AF65-F5344CB8AC3E}">
        <p14:creationId xmlns:p14="http://schemas.microsoft.com/office/powerpoint/2010/main" val="2421843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ÖRNEK OLAYLAR İLE GEKAP MÜKELLEFİYETİ</a:t>
            </a:r>
            <a:endParaRPr lang="tr-TR" dirty="0"/>
          </a:p>
        </p:txBody>
      </p:sp>
      <p:sp>
        <p:nvSpPr>
          <p:cNvPr id="3" name="İçerik Yer Tutucusu 2"/>
          <p:cNvSpPr>
            <a:spLocks noGrp="1"/>
          </p:cNvSpPr>
          <p:nvPr>
            <p:ph idx="1"/>
          </p:nvPr>
        </p:nvSpPr>
        <p:spPr/>
        <p:txBody>
          <a:bodyPr/>
          <a:lstStyle/>
          <a:p>
            <a:r>
              <a:rPr lang="tr-TR" dirty="0" smtClean="0"/>
              <a:t>Yine Kargo firmaları kargo poşetleri için GEKAP vereceklerdir. (ambalajın cinsine göre kg bazında) </a:t>
            </a:r>
            <a:endParaRPr lang="tr-TR" dirty="0"/>
          </a:p>
          <a:p>
            <a:r>
              <a:rPr lang="tr-TR" dirty="0" smtClean="0"/>
              <a:t>Giyim mağazaları yada </a:t>
            </a:r>
            <a:r>
              <a:rPr lang="tr-TR" dirty="0" err="1" smtClean="0"/>
              <a:t>perfümeri</a:t>
            </a:r>
            <a:r>
              <a:rPr lang="tr-TR" dirty="0" smtClean="0"/>
              <a:t> gibi mağazalar gerek kağıt gerekse plastik poşetler için GEKAP vermek zorundadırlar.</a:t>
            </a:r>
            <a:endParaRPr lang="tr-TR" dirty="0"/>
          </a:p>
        </p:txBody>
      </p:sp>
    </p:spTree>
    <p:extLst>
      <p:ext uri="{BB962C8B-B14F-4D97-AF65-F5344CB8AC3E}">
        <p14:creationId xmlns:p14="http://schemas.microsoft.com/office/powerpoint/2010/main" val="2076526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719</TotalTime>
  <Words>1328</Words>
  <Application>Microsoft Office PowerPoint</Application>
  <PresentationFormat>Geniş ekran</PresentationFormat>
  <Paragraphs>149</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Century Gothic</vt:lpstr>
      <vt:lpstr>Wingdings 3</vt:lpstr>
      <vt:lpstr>Duman</vt:lpstr>
      <vt:lpstr>GEKAP(Poşet) BEYANNAMESİ</vt:lpstr>
      <vt:lpstr>PowerPoint Sunusu</vt:lpstr>
      <vt:lpstr>PowerPoint Sunusu</vt:lpstr>
      <vt:lpstr>PowerPoint Sunusu</vt:lpstr>
      <vt:lpstr>A-İSTİSNALAR </vt:lpstr>
      <vt:lpstr>PİYASAYA SÜRME</vt:lpstr>
      <vt:lpstr>İTHALAT ve AMBALAJ MALZEMESİ TİCARETİ YAPANLARIN DURUMU</vt:lpstr>
      <vt:lpstr>ÖRNEK OLAYLAR İLE GEKAP MÜKELLEFİYETİ</vt:lpstr>
      <vt:lpstr>ÖRNEK OLAYLAR İLE GEKAP MÜKELLEFİYETİ</vt:lpstr>
      <vt:lpstr>BİTKİSEL YAĞLARDA GEKAP </vt:lpstr>
      <vt:lpstr>1.Cil ambalaj 2. cil ambalaj</vt:lpstr>
      <vt:lpstr>Elektrikli ve Elektronik eşyalar için GEKAP</vt:lpstr>
      <vt:lpstr>AŞAĞIDAKİLER BEYANNAME VERECEKLER ANCAK ÖDEME YAPMAYACAKLAR</vt:lpstr>
      <vt:lpstr>ÖZELLİKLİ DURUMLAR </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GEKAP(Poşet) BEYANNAMESİ</dc:title>
  <dc:creator>TUNAHAN SOYLU</dc:creator>
  <cp:lastModifiedBy>TUNAHAN SOYLU</cp:lastModifiedBy>
  <cp:revision>28</cp:revision>
  <dcterms:created xsi:type="dcterms:W3CDTF">2020-03-05T08:51:21Z</dcterms:created>
  <dcterms:modified xsi:type="dcterms:W3CDTF">2020-03-07T07:51:30Z</dcterms:modified>
</cp:coreProperties>
</file>